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4"/>
  </p:notesMasterIdLst>
  <p:sldIdLst>
    <p:sldId id="256" r:id="rId2"/>
    <p:sldId id="269" r:id="rId3"/>
    <p:sldId id="351" r:id="rId4"/>
    <p:sldId id="352" r:id="rId5"/>
    <p:sldId id="353" r:id="rId6"/>
    <p:sldId id="354" r:id="rId7"/>
    <p:sldId id="355" r:id="rId8"/>
    <p:sldId id="347" r:id="rId9"/>
    <p:sldId id="348" r:id="rId10"/>
    <p:sldId id="349" r:id="rId11"/>
    <p:sldId id="350" r:id="rId12"/>
    <p:sldId id="346" r:id="rId13"/>
  </p:sldIdLst>
  <p:sldSz cx="12960350" cy="6840538"/>
  <p:notesSz cx="6797675" cy="98726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Начало" id="{BA418856-1B13-0E4D-B8D9-6D6ECDDA5229}">
          <p14:sldIdLst>
            <p14:sldId id="256"/>
            <p14:sldId id="269"/>
            <p14:sldId id="351"/>
            <p14:sldId id="352"/>
            <p14:sldId id="353"/>
            <p14:sldId id="354"/>
            <p14:sldId id="355"/>
            <p14:sldId id="347"/>
            <p14:sldId id="348"/>
            <p14:sldId id="349"/>
            <p14:sldId id="350"/>
          </p14:sldIdLst>
        </p14:section>
        <p14:section name="Раздел без заголовка" id="{FED790F9-8494-46E1-B83E-DB16908DF66B}">
          <p14:sldIdLst>
            <p14:sldId id="346"/>
          </p14:sldIdLst>
        </p14:section>
        <p14:section name="Основные стили" id="{9C5DBF73-5C8C-8D4C-BB54-DF085EC13081}">
          <p14:sldIdLst/>
        </p14:section>
      </p14:sectionLst>
    </p:ext>
    <p:ext uri="{EFAFB233-063F-42B5-8137-9DF3F51BA10A}">
      <p15:sldGuideLst xmlns:p15="http://schemas.microsoft.com/office/powerpoint/2012/main">
        <p15:guide id="1" pos="657" userDrawn="1">
          <p15:clr>
            <a:srgbClr val="A4A3A4"/>
          </p15:clr>
        </p15:guide>
        <p15:guide id="2" orient="horz" pos="703" userDrawn="1">
          <p15:clr>
            <a:srgbClr val="A4A3A4"/>
          </p15:clr>
        </p15:guide>
        <p15:guide id="3" pos="721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Елена Елена" initials="ЕЕ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E003E"/>
    <a:srgbClr val="E0150F"/>
    <a:srgbClr val="E6E6E6"/>
    <a:srgbClr val="AFABAB"/>
    <a:srgbClr val="6D6D6D"/>
    <a:srgbClr val="EB5E3F"/>
    <a:srgbClr val="48494A"/>
    <a:srgbClr val="061A6C"/>
    <a:srgbClr val="404040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66" autoAdjust="0"/>
    <p:restoredTop sz="57519" autoAdjust="0"/>
  </p:normalViewPr>
  <p:slideViewPr>
    <p:cSldViewPr snapToGrid="0">
      <p:cViewPr varScale="1">
        <p:scale>
          <a:sx n="49" d="100"/>
          <a:sy n="49" d="100"/>
        </p:scale>
        <p:origin x="2126" y="62"/>
      </p:cViewPr>
      <p:guideLst>
        <p:guide pos="657"/>
        <p:guide orient="horz" pos="703"/>
        <p:guide pos="721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3B0AE3-F1A2-394F-BC18-67F76EFC1ECD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242888" y="1233488"/>
            <a:ext cx="6311900" cy="33321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751219"/>
            <a:ext cx="5438140" cy="38873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3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29C60B-6F98-8646-A41A-70FA44D3BD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23233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26889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Государство активно использует информацию во всех сферах управления. Сбор статистических данных помогает правительству планировать экономику, здравоохранение и социальные программы. На основе информации принимаются законы и нормативы (например, законы об охране информации и персональных данных). Важны также электронные сервисы: электронное правительство и госуслуги облегчают доступ граждан к сервисам, делают работу властей прозрачнее</a:t>
            </a:r>
          </a:p>
          <a:p>
            <a:r>
              <a:rPr lang="ru-RU" dirty="0"/>
              <a:t>. Для национальной безопасности информация критически важна. Спецслужбы и правоохранительные органы анализируют данные для защиты страны от внешних угроз и борьбы с преступностью. Современное государство строит систему информационной безопасности – защищает базы данных и коммуникации от несанкционированного доступа. В итоге эффективное использование информации укрепляет суверенитет и благополучие общества.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94424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Мы живём в эпоху информационного общества, где данные и знания являются одним из главных ресурсов</a:t>
            </a:r>
          </a:p>
          <a:p>
            <a:r>
              <a:rPr lang="ru-RU" dirty="0"/>
              <a:t>. Информация способствует развитию науки, экономики и культуры, обеспечивает связь между людьми и государствами. Способность критически получать, обрабатывать и применять информацию стала важнейшим навыком. Как отмечено исследователями, информация превратилась в мощный и ценный ресурс, который влияет на жизнь личности, ход общественных процессов и политику государства</a:t>
            </a:r>
          </a:p>
          <a:p>
            <a:r>
              <a:rPr lang="ru-RU" dirty="0"/>
              <a:t>. Она стала товаром и средством влияния (информационные технологии и даже информационные «войны»). Поэтому осознанное отношение к информации, её качественная оценка и грамотное использование – ключ к успеху как отдельного человека, так и общества в целом.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76324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7599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Текст для выступающего: Информацию можно понимать как упорядоченные сведения о предметах, явлениях или процессах окружающего мира</a:t>
            </a:r>
          </a:p>
          <a:p>
            <a:r>
              <a:rPr lang="ru-RU" dirty="0"/>
              <a:t>. По определению информатики, информация – это осознанные данные, которые можно хранить, передавать и преобразовывать</a:t>
            </a:r>
          </a:p>
          <a:p>
            <a:r>
              <a:rPr lang="ru-RU" dirty="0"/>
              <a:t>. В обыденной жизни информацию отождествляют с сообщениями или знаниями. Для описания информации используют её свойства: достоверность (правдивость сведений), полнота (достаточность данных), адекватность (соответствие реальности), доступность (удобство получения) и актуальность (соответствие текущему моменту)</a:t>
            </a:r>
          </a:p>
          <a:p>
            <a:r>
              <a:rPr lang="ru-RU" dirty="0"/>
              <a:t>. Наличие этих качеств важно для того, чтобы информация могла эффективно использоваться.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5286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Информация может быть представлена в разных формах. По графическому виду она бывает изображениями (через рисунки, фотографии, схемы)</a:t>
            </a:r>
          </a:p>
          <a:p>
            <a:r>
              <a:rPr lang="ru-RU" dirty="0"/>
              <a:t>Эти формы зародились исторически: от наскальных рисунков и первых книг до современной кино- и </a:t>
            </a:r>
            <a:r>
              <a:rPr lang="ru-RU" dirty="0" err="1"/>
              <a:t>видеоиндустрии</a:t>
            </a:r>
            <a:endParaRPr lang="ru-RU" dirty="0"/>
          </a:p>
          <a:p>
            <a:r>
              <a:rPr lang="ru-RU" dirty="0"/>
              <a:t>. Есть и другие каналы восприятия (тактильная, вкусовая и пр.), но для них сложнее найти универсальные способы хранения и передачи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6403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 способу восприятия информацию разделяют по органам чувств. Визуальная информация передаётся глазами (текст, графика, жесты). Звуковая информация воспринимается слухом (речь, музыка, шумы). Осязательная информация – через тактильные ощущения (например, шрифт Брайля или прикосновения). Обонятельная и вкусовая информация связаны с запахами и вкусами пищи или веществ. Как отмечено в учебных материалах, человек получает информацию многократно: читая или слушая сообщения, смотря передачи или касаясь объектов, пробуя еду на вкус</a:t>
            </a:r>
          </a:p>
          <a:p>
            <a:r>
              <a:rPr lang="ru-RU" dirty="0"/>
              <a:t>. При этом одну и ту же информацию разные люди могут воспринимать по-разному, в зависимости от чувств и опыта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404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Информацию классифицируют и по её целевому назначению. Так, научная информация содержит открытия и знания для специалистов в узких областях (физики, биологии и т.д.)</a:t>
            </a:r>
          </a:p>
          <a:p>
            <a:r>
              <a:rPr lang="ru-RU" dirty="0"/>
              <a:t>. Образовательная информация служит обучению (учебники, лекции). Развлекательная информация создаётся для досуга (фильмы, игры). Управленческая (административная) помогает властям или менеджерам принимать решения (отчёты, планы, законы). СМИ-информация (новости, газеты, телепередачи) распространяет сведения для широкой общественности, формируя осведомлённость о событиях</a:t>
            </a:r>
          </a:p>
          <a:p>
            <a:r>
              <a:rPr lang="ru-RU" dirty="0"/>
              <a:t>. Личная информация касается жизни конкретного человека (биография, привычки и т. п.). Таким образом, классификация по назначению отражает, кому и для чего служат данные.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81593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Для человека информация – главный источник знаний об окружающем мире</a:t>
            </a:r>
          </a:p>
          <a:p>
            <a:r>
              <a:rPr lang="ru-RU" dirty="0"/>
              <a:t>. Она помогает правильно оценивать происходящее, принимать обдуманные решения и выбирать лучший способ действий</a:t>
            </a:r>
          </a:p>
          <a:p>
            <a:r>
              <a:rPr lang="ru-RU" dirty="0"/>
              <a:t>. Обмен информацией расширяет кругозор и снижает неопределённость в понимании событий</a:t>
            </a:r>
          </a:p>
          <a:p>
            <a:r>
              <a:rPr lang="ru-RU" dirty="0"/>
              <a:t>. Получая новые сведения (например, через чтение книг или новости), мы пополняем багаж знаний и учимся. Накопленные знания развивают мышление и творческие способности. Чем больше информации получает человек, тем эффективнее его саморазвитие. Важна и способность обрабатывать информацию – чем лучше мы анализируем данные, тем выше наш уровень познания мира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61315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Информация необходима для общения и взаимодействия между людьми. Через сообщения, беседы, письма и электронные сети мы обмениваемся идеями и эмоциями. Современные технологии (социальные сети, мессенджеры, электронная почта) обеспечивают мгновенную передачу информации на большие расстояния</a:t>
            </a:r>
          </a:p>
          <a:p>
            <a:r>
              <a:rPr lang="ru-RU" dirty="0"/>
              <a:t>. Глобальная информационная сеть создаёт единое пространство для эффективного взаимодействия людей, открывая доступ к мировым ресурсам</a:t>
            </a:r>
          </a:p>
          <a:p>
            <a:r>
              <a:rPr lang="ru-RU" dirty="0"/>
              <a:t>. Таким образом, информация объединяет людей в сообщества, помогает налаживать контакты и коллективно решать задачи. Без информации немыслимы наука, учеба и даже простое общение с друзьями и коллегами.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24897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обществе информация выступает фундаментом культуры и образования. Через книги, музыку, кино, СМИ мы передаём знания и традиции от поколения к поколению. Школьные и университетские учебники, научные статьи и лекции основаны на накопленной информации, что позволяет обществу развивать науку и технологии. По мере роста информационного общества роль информации и знаний в общественной жизни постоянно увеличивается</a:t>
            </a:r>
          </a:p>
          <a:p>
            <a:r>
              <a:rPr lang="ru-RU" dirty="0"/>
              <a:t>. Члены общества, обладающие большим объёмом знаний, лучше адаптируются к изменениям и вносят вклад в общий прогресс. Таким образом, информационная открытость и доступность обучения ведут к более образованному и культурно богатому обществу.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00816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Информация сегодня – ключевой экономический ресурс. Развитие информационных технологий и данных стало основой информационной экономики</a:t>
            </a:r>
          </a:p>
          <a:p>
            <a:r>
              <a:rPr lang="ru-RU" dirty="0"/>
              <a:t>. Данные влияют на бизнес и финансы: с их помощью компании разрабатывают товары, управляют производством, проводят маркетинг. Большая часть предприятий использует информационные системы для управления и обмена данными. СМИ и Интернет дают обществу массовый доступ к знаниям и последним новостям. Радио, телевидение, газеты и новостные сайты сообщают о политических, культурных и научных событиях</a:t>
            </a:r>
          </a:p>
          <a:p>
            <a:r>
              <a:rPr lang="ru-RU" dirty="0"/>
              <a:t>. Благодаря медиа граждане узнают о происходящем в мире и способны принимать участие в общественных процессах. Высокая информированность населения способствует развитию экономики и социальной сферы.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885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0044" y="1119505"/>
            <a:ext cx="9720263" cy="2381521"/>
          </a:xfrm>
        </p:spPr>
        <p:txBody>
          <a:bodyPr anchor="b"/>
          <a:lstStyle>
            <a:lvl1pPr algn="ctr">
              <a:defRPr sz="5985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0044" y="3592866"/>
            <a:ext cx="9720263" cy="1651546"/>
          </a:xfrm>
        </p:spPr>
        <p:txBody>
          <a:bodyPr/>
          <a:lstStyle>
            <a:lvl1pPr marL="0" indent="0" algn="ctr">
              <a:buNone/>
              <a:defRPr sz="2394"/>
            </a:lvl1pPr>
            <a:lvl2pPr marL="456057" indent="0" algn="ctr">
              <a:buNone/>
              <a:defRPr sz="1995"/>
            </a:lvl2pPr>
            <a:lvl3pPr marL="912114" indent="0" algn="ctr">
              <a:buNone/>
              <a:defRPr sz="1795"/>
            </a:lvl3pPr>
            <a:lvl4pPr marL="1368171" indent="0" algn="ctr">
              <a:buNone/>
              <a:defRPr sz="1596"/>
            </a:lvl4pPr>
            <a:lvl5pPr marL="1824228" indent="0" algn="ctr">
              <a:buNone/>
              <a:defRPr sz="1596"/>
            </a:lvl5pPr>
            <a:lvl6pPr marL="2280285" indent="0" algn="ctr">
              <a:buNone/>
              <a:defRPr sz="1596"/>
            </a:lvl6pPr>
            <a:lvl7pPr marL="2736342" indent="0" algn="ctr">
              <a:buNone/>
              <a:defRPr sz="1596"/>
            </a:lvl7pPr>
            <a:lvl8pPr marL="3192399" indent="0" algn="ctr">
              <a:buNone/>
              <a:defRPr sz="1596"/>
            </a:lvl8pPr>
            <a:lvl9pPr marL="3648456" indent="0" algn="ctr">
              <a:buNone/>
              <a:defRPr sz="1596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7067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8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4751" y="364195"/>
            <a:ext cx="2794575" cy="579704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1024" y="364195"/>
            <a:ext cx="8221722" cy="579704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3618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5226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4274" y="1705385"/>
            <a:ext cx="11178302" cy="2845473"/>
          </a:xfrm>
        </p:spPr>
        <p:txBody>
          <a:bodyPr anchor="b"/>
          <a:lstStyle>
            <a:lvl1pPr>
              <a:defRPr sz="5985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4274" y="4577778"/>
            <a:ext cx="11178302" cy="1496367"/>
          </a:xfrm>
        </p:spPr>
        <p:txBody>
          <a:bodyPr/>
          <a:lstStyle>
            <a:lvl1pPr marL="0" indent="0">
              <a:buNone/>
              <a:defRPr sz="2394">
                <a:solidFill>
                  <a:schemeClr val="tx1">
                    <a:tint val="75000"/>
                  </a:schemeClr>
                </a:solidFill>
              </a:defRPr>
            </a:lvl1pPr>
            <a:lvl2pPr marL="456057" indent="0">
              <a:buNone/>
              <a:defRPr sz="1995">
                <a:solidFill>
                  <a:schemeClr val="tx1">
                    <a:tint val="75000"/>
                  </a:schemeClr>
                </a:solidFill>
              </a:defRPr>
            </a:lvl2pPr>
            <a:lvl3pPr marL="912114" indent="0">
              <a:buNone/>
              <a:defRPr sz="1795">
                <a:solidFill>
                  <a:schemeClr val="tx1">
                    <a:tint val="75000"/>
                  </a:schemeClr>
                </a:solidFill>
              </a:defRPr>
            </a:lvl3pPr>
            <a:lvl4pPr marL="1368171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4pPr>
            <a:lvl5pPr marL="1824228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5pPr>
            <a:lvl6pPr marL="2280285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6pPr>
            <a:lvl7pPr marL="2736342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7pPr>
            <a:lvl8pPr marL="3192399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8pPr>
            <a:lvl9pPr marL="3648456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7464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1024" y="1820976"/>
            <a:ext cx="5508149" cy="434025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1177" y="1820976"/>
            <a:ext cx="5508149" cy="434025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0102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2712" y="364196"/>
            <a:ext cx="11178302" cy="1322188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2713" y="1676882"/>
            <a:ext cx="5482835" cy="821814"/>
          </a:xfrm>
        </p:spPr>
        <p:txBody>
          <a:bodyPr anchor="b"/>
          <a:lstStyle>
            <a:lvl1pPr marL="0" indent="0">
              <a:buNone/>
              <a:defRPr sz="2394" b="1"/>
            </a:lvl1pPr>
            <a:lvl2pPr marL="456057" indent="0">
              <a:buNone/>
              <a:defRPr sz="1995" b="1"/>
            </a:lvl2pPr>
            <a:lvl3pPr marL="912114" indent="0">
              <a:buNone/>
              <a:defRPr sz="1795" b="1"/>
            </a:lvl3pPr>
            <a:lvl4pPr marL="1368171" indent="0">
              <a:buNone/>
              <a:defRPr sz="1596" b="1"/>
            </a:lvl4pPr>
            <a:lvl5pPr marL="1824228" indent="0">
              <a:buNone/>
              <a:defRPr sz="1596" b="1"/>
            </a:lvl5pPr>
            <a:lvl6pPr marL="2280285" indent="0">
              <a:buNone/>
              <a:defRPr sz="1596" b="1"/>
            </a:lvl6pPr>
            <a:lvl7pPr marL="2736342" indent="0">
              <a:buNone/>
              <a:defRPr sz="1596" b="1"/>
            </a:lvl7pPr>
            <a:lvl8pPr marL="3192399" indent="0">
              <a:buNone/>
              <a:defRPr sz="1596" b="1"/>
            </a:lvl8pPr>
            <a:lvl9pPr marL="3648456" indent="0">
              <a:buNone/>
              <a:defRPr sz="1596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2713" y="2498697"/>
            <a:ext cx="5482835" cy="36752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61177" y="1676882"/>
            <a:ext cx="5509837" cy="821814"/>
          </a:xfrm>
        </p:spPr>
        <p:txBody>
          <a:bodyPr anchor="b"/>
          <a:lstStyle>
            <a:lvl1pPr marL="0" indent="0">
              <a:buNone/>
              <a:defRPr sz="2394" b="1"/>
            </a:lvl1pPr>
            <a:lvl2pPr marL="456057" indent="0">
              <a:buNone/>
              <a:defRPr sz="1995" b="1"/>
            </a:lvl2pPr>
            <a:lvl3pPr marL="912114" indent="0">
              <a:buNone/>
              <a:defRPr sz="1795" b="1"/>
            </a:lvl3pPr>
            <a:lvl4pPr marL="1368171" indent="0">
              <a:buNone/>
              <a:defRPr sz="1596" b="1"/>
            </a:lvl4pPr>
            <a:lvl5pPr marL="1824228" indent="0">
              <a:buNone/>
              <a:defRPr sz="1596" b="1"/>
            </a:lvl5pPr>
            <a:lvl6pPr marL="2280285" indent="0">
              <a:buNone/>
              <a:defRPr sz="1596" b="1"/>
            </a:lvl6pPr>
            <a:lvl7pPr marL="2736342" indent="0">
              <a:buNone/>
              <a:defRPr sz="1596" b="1"/>
            </a:lvl7pPr>
            <a:lvl8pPr marL="3192399" indent="0">
              <a:buNone/>
              <a:defRPr sz="1596" b="1"/>
            </a:lvl8pPr>
            <a:lvl9pPr marL="3648456" indent="0">
              <a:buNone/>
              <a:defRPr sz="1596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61177" y="2498697"/>
            <a:ext cx="5509837" cy="36752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0184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8448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B7F7827-21D6-5054-F4C6-CF3F1E1A33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902204" y="0"/>
            <a:ext cx="1058146" cy="684053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9761A6D-E025-ED50-4287-24ECE36ED86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3243" y="239405"/>
            <a:ext cx="894267" cy="31982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A0C2274-20E7-0C84-678A-7BC227870B3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856488" y="124477"/>
            <a:ext cx="1574789" cy="687181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5AA3578-2E3E-AC0A-C0A4-03BA169D6B14}"/>
              </a:ext>
            </a:extLst>
          </p:cNvPr>
          <p:cNvSpPr/>
          <p:nvPr userDrawn="1"/>
        </p:nvSpPr>
        <p:spPr>
          <a:xfrm>
            <a:off x="-3243" y="239405"/>
            <a:ext cx="894267" cy="319820"/>
          </a:xfrm>
          <a:prstGeom prst="rect">
            <a:avLst/>
          </a:prstGeom>
          <a:solidFill>
            <a:srgbClr val="BE0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7191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2713" y="456036"/>
            <a:ext cx="4180050" cy="1596126"/>
          </a:xfrm>
        </p:spPr>
        <p:txBody>
          <a:bodyPr anchor="b"/>
          <a:lstStyle>
            <a:lvl1pPr>
              <a:defRPr sz="3192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09837" y="984911"/>
            <a:ext cx="6561177" cy="4861216"/>
          </a:xfrm>
        </p:spPr>
        <p:txBody>
          <a:bodyPr/>
          <a:lstStyle>
            <a:lvl1pPr>
              <a:defRPr sz="3192"/>
            </a:lvl1pPr>
            <a:lvl2pPr>
              <a:defRPr sz="2793"/>
            </a:lvl2pPr>
            <a:lvl3pPr>
              <a:defRPr sz="2394"/>
            </a:lvl3pPr>
            <a:lvl4pPr>
              <a:defRPr sz="1995"/>
            </a:lvl4pPr>
            <a:lvl5pPr>
              <a:defRPr sz="1995"/>
            </a:lvl5pPr>
            <a:lvl6pPr>
              <a:defRPr sz="1995"/>
            </a:lvl6pPr>
            <a:lvl7pPr>
              <a:defRPr sz="1995"/>
            </a:lvl7pPr>
            <a:lvl8pPr>
              <a:defRPr sz="1995"/>
            </a:lvl8pPr>
            <a:lvl9pPr>
              <a:defRPr sz="1995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2713" y="2052161"/>
            <a:ext cx="4180050" cy="3801883"/>
          </a:xfrm>
        </p:spPr>
        <p:txBody>
          <a:bodyPr/>
          <a:lstStyle>
            <a:lvl1pPr marL="0" indent="0">
              <a:buNone/>
              <a:defRPr sz="1596"/>
            </a:lvl1pPr>
            <a:lvl2pPr marL="456057" indent="0">
              <a:buNone/>
              <a:defRPr sz="1397"/>
            </a:lvl2pPr>
            <a:lvl3pPr marL="912114" indent="0">
              <a:buNone/>
              <a:defRPr sz="1197"/>
            </a:lvl3pPr>
            <a:lvl4pPr marL="1368171" indent="0">
              <a:buNone/>
              <a:defRPr sz="998"/>
            </a:lvl4pPr>
            <a:lvl5pPr marL="1824228" indent="0">
              <a:buNone/>
              <a:defRPr sz="998"/>
            </a:lvl5pPr>
            <a:lvl6pPr marL="2280285" indent="0">
              <a:buNone/>
              <a:defRPr sz="998"/>
            </a:lvl6pPr>
            <a:lvl7pPr marL="2736342" indent="0">
              <a:buNone/>
              <a:defRPr sz="998"/>
            </a:lvl7pPr>
            <a:lvl8pPr marL="3192399" indent="0">
              <a:buNone/>
              <a:defRPr sz="998"/>
            </a:lvl8pPr>
            <a:lvl9pPr marL="3648456" indent="0">
              <a:buNone/>
              <a:defRPr sz="998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0545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2713" y="456036"/>
            <a:ext cx="4180050" cy="1596126"/>
          </a:xfrm>
        </p:spPr>
        <p:txBody>
          <a:bodyPr anchor="b"/>
          <a:lstStyle>
            <a:lvl1pPr>
              <a:defRPr sz="3192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09837" y="984911"/>
            <a:ext cx="6561177" cy="4861216"/>
          </a:xfrm>
        </p:spPr>
        <p:txBody>
          <a:bodyPr anchor="t"/>
          <a:lstStyle>
            <a:lvl1pPr marL="0" indent="0">
              <a:buNone/>
              <a:defRPr sz="3192"/>
            </a:lvl1pPr>
            <a:lvl2pPr marL="456057" indent="0">
              <a:buNone/>
              <a:defRPr sz="2793"/>
            </a:lvl2pPr>
            <a:lvl3pPr marL="912114" indent="0">
              <a:buNone/>
              <a:defRPr sz="2394"/>
            </a:lvl3pPr>
            <a:lvl4pPr marL="1368171" indent="0">
              <a:buNone/>
              <a:defRPr sz="1995"/>
            </a:lvl4pPr>
            <a:lvl5pPr marL="1824228" indent="0">
              <a:buNone/>
              <a:defRPr sz="1995"/>
            </a:lvl5pPr>
            <a:lvl6pPr marL="2280285" indent="0">
              <a:buNone/>
              <a:defRPr sz="1995"/>
            </a:lvl6pPr>
            <a:lvl7pPr marL="2736342" indent="0">
              <a:buNone/>
              <a:defRPr sz="1995"/>
            </a:lvl7pPr>
            <a:lvl8pPr marL="3192399" indent="0">
              <a:buNone/>
              <a:defRPr sz="1995"/>
            </a:lvl8pPr>
            <a:lvl9pPr marL="3648456" indent="0">
              <a:buNone/>
              <a:defRPr sz="1995"/>
            </a:lvl9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2713" y="2052161"/>
            <a:ext cx="4180050" cy="3801883"/>
          </a:xfrm>
        </p:spPr>
        <p:txBody>
          <a:bodyPr/>
          <a:lstStyle>
            <a:lvl1pPr marL="0" indent="0">
              <a:buNone/>
              <a:defRPr sz="1596"/>
            </a:lvl1pPr>
            <a:lvl2pPr marL="456057" indent="0">
              <a:buNone/>
              <a:defRPr sz="1397"/>
            </a:lvl2pPr>
            <a:lvl3pPr marL="912114" indent="0">
              <a:buNone/>
              <a:defRPr sz="1197"/>
            </a:lvl3pPr>
            <a:lvl4pPr marL="1368171" indent="0">
              <a:buNone/>
              <a:defRPr sz="998"/>
            </a:lvl4pPr>
            <a:lvl5pPr marL="1824228" indent="0">
              <a:buNone/>
              <a:defRPr sz="998"/>
            </a:lvl5pPr>
            <a:lvl6pPr marL="2280285" indent="0">
              <a:buNone/>
              <a:defRPr sz="998"/>
            </a:lvl6pPr>
            <a:lvl7pPr marL="2736342" indent="0">
              <a:buNone/>
              <a:defRPr sz="998"/>
            </a:lvl7pPr>
            <a:lvl8pPr marL="3192399" indent="0">
              <a:buNone/>
              <a:defRPr sz="998"/>
            </a:lvl8pPr>
            <a:lvl9pPr marL="3648456" indent="0">
              <a:buNone/>
              <a:defRPr sz="998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6805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024" y="364196"/>
            <a:ext cx="11178302" cy="1322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1024" y="1820976"/>
            <a:ext cx="11178302" cy="4340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1024" y="6340166"/>
            <a:ext cx="2916079" cy="3641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9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B2549-D5F9-604B-9EB9-69E1A6399CB9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93116" y="6340166"/>
            <a:ext cx="4374118" cy="3641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9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3247" y="6340166"/>
            <a:ext cx="2916079" cy="3641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9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2608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2114" rtl="0" eaLnBrk="1" latinLnBrk="0" hangingPunct="1">
        <a:lnSpc>
          <a:spcPct val="90000"/>
        </a:lnSpc>
        <a:spcBef>
          <a:spcPct val="0"/>
        </a:spcBef>
        <a:buNone/>
        <a:defRPr sz="43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029" indent="-228029" algn="l" defTabSz="912114" rtl="0" eaLnBrk="1" latinLnBrk="0" hangingPunct="1">
        <a:lnSpc>
          <a:spcPct val="90000"/>
        </a:lnSpc>
        <a:spcBef>
          <a:spcPts val="998"/>
        </a:spcBef>
        <a:buFont typeface="Arial" panose="020B0604020202020204" pitchFamily="34" charset="0"/>
        <a:buChar char="•"/>
        <a:defRPr sz="2793" kern="1200">
          <a:solidFill>
            <a:schemeClr val="tx1"/>
          </a:solidFill>
          <a:latin typeface="+mn-lt"/>
          <a:ea typeface="+mn-ea"/>
          <a:cs typeface="+mn-cs"/>
        </a:defRPr>
      </a:lvl1pPr>
      <a:lvl2pPr marL="684086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2394" kern="1200">
          <a:solidFill>
            <a:schemeClr val="tx1"/>
          </a:solidFill>
          <a:latin typeface="+mn-lt"/>
          <a:ea typeface="+mn-ea"/>
          <a:cs typeface="+mn-cs"/>
        </a:defRPr>
      </a:lvl2pPr>
      <a:lvl3pPr marL="1140143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995" kern="1200">
          <a:solidFill>
            <a:schemeClr val="tx1"/>
          </a:solidFill>
          <a:latin typeface="+mn-lt"/>
          <a:ea typeface="+mn-ea"/>
          <a:cs typeface="+mn-cs"/>
        </a:defRPr>
      </a:lvl3pPr>
      <a:lvl4pPr marL="1596200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4pPr>
      <a:lvl5pPr marL="2052257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5pPr>
      <a:lvl6pPr marL="2508314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6pPr>
      <a:lvl7pPr marL="2964371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7pPr>
      <a:lvl8pPr marL="3420428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8pPr>
      <a:lvl9pPr marL="3876485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1pPr>
      <a:lvl2pPr marL="456057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2pPr>
      <a:lvl3pPr marL="912114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3pPr>
      <a:lvl4pPr marL="1368171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4pPr>
      <a:lvl5pPr marL="1824228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5pPr>
      <a:lvl6pPr marL="2280285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6pPr>
      <a:lvl7pPr marL="2736342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7pPr>
      <a:lvl8pPr marL="3192399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8pPr>
      <a:lvl9pPr marL="3648456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E00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C1650DA2-9DD9-C801-FC5D-C65322C76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0520" y="0"/>
            <a:ext cx="4189830" cy="684053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280AF07-DD1E-10D4-3116-A6219A3795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760" y="329338"/>
            <a:ext cx="1862895" cy="8196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FE81354-8EDC-4655-989B-D0FE31D3760F}"/>
              </a:ext>
            </a:extLst>
          </p:cNvPr>
          <p:cNvSpPr txBox="1"/>
          <p:nvPr/>
        </p:nvSpPr>
        <p:spPr>
          <a:xfrm>
            <a:off x="9503238" y="5126528"/>
            <a:ext cx="3123264" cy="123110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Выполнил Соколов Д.</a:t>
            </a:r>
          </a:p>
          <a:p>
            <a:pPr>
              <a:spcBef>
                <a:spcPct val="50000"/>
              </a:spcBef>
            </a:pPr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Группа Ик-731 </a:t>
            </a:r>
          </a:p>
          <a:p>
            <a:pPr>
              <a:spcBef>
                <a:spcPct val="50000"/>
              </a:spcBef>
            </a:pPr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20.11.2025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82B66F-7238-4D02-B8AE-B900D9B050B4}"/>
              </a:ext>
            </a:extLst>
          </p:cNvPr>
          <p:cNvSpPr txBox="1"/>
          <p:nvPr/>
        </p:nvSpPr>
        <p:spPr>
          <a:xfrm>
            <a:off x="2097842" y="2558495"/>
            <a:ext cx="9098892" cy="86177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ru-RU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Понятие и виды информации, её роль в жизни личности, общества и государства</a:t>
            </a:r>
            <a:endParaRPr lang="ru-RU" sz="2800" b="1" dirty="0">
              <a:solidFill>
                <a:schemeClr val="bg1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203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87F6F4-3E08-9CA9-878F-C90083D41B41}"/>
              </a:ext>
            </a:extLst>
          </p:cNvPr>
          <p:cNvSpPr txBox="1"/>
          <p:nvPr/>
        </p:nvSpPr>
        <p:spPr>
          <a:xfrm>
            <a:off x="1042988" y="1116013"/>
            <a:ext cx="5907964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825500"/>
            <a:r>
              <a:rPr lang="ru-RU" sz="2800" b="1" dirty="0">
                <a:solidFill>
                  <a:srgbClr val="BE003E"/>
                </a:solidFill>
                <a:latin typeface="Arial"/>
                <a:cs typeface="Arial"/>
              </a:rPr>
              <a:t>Роль информации в государстве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4D925-F08B-D8B4-8DC2-EFF70BD6C46C}"/>
              </a:ext>
            </a:extLst>
          </p:cNvPr>
          <p:cNvSpPr txBox="1"/>
          <p:nvPr/>
        </p:nvSpPr>
        <p:spPr>
          <a:xfrm>
            <a:off x="1042988" y="2318014"/>
            <a:ext cx="5907964" cy="215443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Госуправление: статистика для планирования, электронное правительство, законы об информации.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Безопасность: разведка, кибербезопасность, защита государственной тайны.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47C652-AB45-4ADB-9C54-E611BE0CEAD0}"/>
              </a:ext>
            </a:extLst>
          </p:cNvPr>
          <p:cNvSpPr txBox="1"/>
          <p:nvPr/>
        </p:nvSpPr>
        <p:spPr>
          <a:xfrm>
            <a:off x="600116" y="24457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89686F7-2497-4469-82D5-97564EC7885C}" type="slidenum">
              <a:rPr lang="en-US" sz="14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fld>
            <a:endParaRPr lang="ru-RU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9247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87F6F4-3E08-9CA9-878F-C90083D41B41}"/>
              </a:ext>
            </a:extLst>
          </p:cNvPr>
          <p:cNvSpPr txBox="1"/>
          <p:nvPr/>
        </p:nvSpPr>
        <p:spPr>
          <a:xfrm>
            <a:off x="1042988" y="1116013"/>
            <a:ext cx="1530997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825500"/>
            <a:r>
              <a:rPr lang="ru-RU" sz="2800" b="1" dirty="0">
                <a:solidFill>
                  <a:srgbClr val="BE003E"/>
                </a:solidFill>
                <a:latin typeface="Arial"/>
                <a:cs typeface="Arial"/>
              </a:rPr>
              <a:t>Выводы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4D925-F08B-D8B4-8DC2-EFF70BD6C46C}"/>
              </a:ext>
            </a:extLst>
          </p:cNvPr>
          <p:cNvSpPr txBox="1"/>
          <p:nvPr/>
        </p:nvSpPr>
        <p:spPr>
          <a:xfrm>
            <a:off x="1042988" y="2318014"/>
            <a:ext cx="5213433" cy="153888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Заключение: в современном мире информация – важнейший ресурс. Умение её получать и использовать критически важно для личности, общества и государства.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47C652-AB45-4ADB-9C54-E611BE0CEAD0}"/>
              </a:ext>
            </a:extLst>
          </p:cNvPr>
          <p:cNvSpPr txBox="1"/>
          <p:nvPr/>
        </p:nvSpPr>
        <p:spPr>
          <a:xfrm>
            <a:off x="600116" y="24457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89686F7-2497-4469-82D5-97564EC7885C}" type="slidenum">
              <a:rPr lang="en-US" sz="14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</a:t>
            </a:fld>
            <a:endParaRPr lang="ru-RU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265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E00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C1650DA2-9DD9-C801-FC5D-C65322C76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0520" y="0"/>
            <a:ext cx="4189830" cy="684053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280AF07-DD1E-10D4-3116-A6219A3795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760" y="329338"/>
            <a:ext cx="1862895" cy="81967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E64B838-4872-43A7-3ECD-CEE1F87DE8B3}"/>
              </a:ext>
            </a:extLst>
          </p:cNvPr>
          <p:cNvSpPr txBox="1"/>
          <p:nvPr/>
        </p:nvSpPr>
        <p:spPr>
          <a:xfrm>
            <a:off x="1551867" y="2681605"/>
            <a:ext cx="7344913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Arial"/>
                <a:cs typeface="Arial"/>
              </a:rPr>
              <a:t>Спасибо за внимание!</a:t>
            </a:r>
            <a:endParaRPr lang="ru-RU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40549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87F6F4-3E08-9CA9-878F-C90083D41B41}"/>
              </a:ext>
            </a:extLst>
          </p:cNvPr>
          <p:cNvSpPr txBox="1"/>
          <p:nvPr/>
        </p:nvSpPr>
        <p:spPr>
          <a:xfrm>
            <a:off x="1042988" y="1116013"/>
            <a:ext cx="6421951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825500"/>
            <a:r>
              <a:rPr lang="ru-RU" sz="2800" b="1" dirty="0">
                <a:solidFill>
                  <a:srgbClr val="BE003E"/>
                </a:solidFill>
                <a:latin typeface="Arial"/>
                <a:cs typeface="Arial"/>
              </a:rPr>
              <a:t>Информация — понятие и свойства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4D925-F08B-D8B4-8DC2-EFF70BD6C46C}"/>
              </a:ext>
            </a:extLst>
          </p:cNvPr>
          <p:cNvSpPr txBox="1"/>
          <p:nvPr/>
        </p:nvSpPr>
        <p:spPr>
          <a:xfrm>
            <a:off x="1042988" y="2318014"/>
            <a:ext cx="6256170" cy="123110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Информация — осознанные сведения об окружающем мире. Основные свойства: достоверность, полнота, актуальность, доступность.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47C652-AB45-4ADB-9C54-E611BE0CEAD0}"/>
              </a:ext>
            </a:extLst>
          </p:cNvPr>
          <p:cNvSpPr txBox="1"/>
          <p:nvPr/>
        </p:nvSpPr>
        <p:spPr>
          <a:xfrm>
            <a:off x="600116" y="24457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89686F7-2497-4469-82D5-97564EC7885C}" type="slidenum">
              <a:rPr lang="en-US" sz="14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fld>
            <a:endParaRPr lang="ru-RU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A999B79-22CD-4765-B8E5-4B45FA6A77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0114" y="2759243"/>
            <a:ext cx="5654843" cy="3769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070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87F6F4-3E08-9CA9-878F-C90083D41B41}"/>
              </a:ext>
            </a:extLst>
          </p:cNvPr>
          <p:cNvSpPr txBox="1"/>
          <p:nvPr/>
        </p:nvSpPr>
        <p:spPr>
          <a:xfrm>
            <a:off x="1042988" y="1116013"/>
            <a:ext cx="8329716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825500"/>
            <a:r>
              <a:rPr lang="ru-RU" sz="2800" b="1" dirty="0">
                <a:solidFill>
                  <a:srgbClr val="BE003E"/>
                </a:solidFill>
                <a:latin typeface="Arial"/>
                <a:cs typeface="Arial"/>
              </a:rPr>
              <a:t>Виды информации (по форме представления)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4D925-F08B-D8B4-8DC2-EFF70BD6C46C}"/>
              </a:ext>
            </a:extLst>
          </p:cNvPr>
          <p:cNvSpPr txBox="1"/>
          <p:nvPr/>
        </p:nvSpPr>
        <p:spPr>
          <a:xfrm>
            <a:off x="1042988" y="2191627"/>
            <a:ext cx="9336254" cy="246221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Формы представления: текстовая, числовая, графическая, звуковая, видео.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Текстовая информация — это сообщения с помощью букв и слов (книги, статьи)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Числовая информация передает количественные данные с помощью цифр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Звуковая информация включает аудиосигналы, речь, музыку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Видеоинформация — это движущиеся изображения (кино, ТВ)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47C652-AB45-4ADB-9C54-E611BE0CEAD0}"/>
              </a:ext>
            </a:extLst>
          </p:cNvPr>
          <p:cNvSpPr txBox="1"/>
          <p:nvPr/>
        </p:nvSpPr>
        <p:spPr>
          <a:xfrm>
            <a:off x="600116" y="24457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89686F7-2497-4469-82D5-97564EC7885C}" type="slidenum">
              <a:rPr lang="en-US" sz="14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fld>
            <a:endParaRPr lang="ru-RU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C5C59E0-B163-4D5A-87A4-5320D3B1A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0899" y="2699746"/>
            <a:ext cx="7796463" cy="5197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178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87F6F4-3E08-9CA9-878F-C90083D41B41}"/>
              </a:ext>
            </a:extLst>
          </p:cNvPr>
          <p:cNvSpPr txBox="1"/>
          <p:nvPr/>
        </p:nvSpPr>
        <p:spPr>
          <a:xfrm>
            <a:off x="1042988" y="1116013"/>
            <a:ext cx="7970580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825500"/>
            <a:r>
              <a:rPr lang="ru-RU" sz="2800" b="1" dirty="0">
                <a:solidFill>
                  <a:srgbClr val="BE003E"/>
                </a:solidFill>
                <a:latin typeface="Arial"/>
                <a:cs typeface="Arial"/>
              </a:rPr>
              <a:t>Виды информации (по способу восприятия)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4D925-F08B-D8B4-8DC2-EFF70BD6C46C}"/>
              </a:ext>
            </a:extLst>
          </p:cNvPr>
          <p:cNvSpPr txBox="1"/>
          <p:nvPr/>
        </p:nvSpPr>
        <p:spPr>
          <a:xfrm>
            <a:off x="1042988" y="2318014"/>
            <a:ext cx="6432633" cy="138499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По способу восприятия информацию разделяют по органам чувств.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Способ восприятия: визуальная, звуковая, осязательная, обонятельная, вкусовая.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47C652-AB45-4ADB-9C54-E611BE0CEAD0}"/>
              </a:ext>
            </a:extLst>
          </p:cNvPr>
          <p:cNvSpPr txBox="1"/>
          <p:nvPr/>
        </p:nvSpPr>
        <p:spPr>
          <a:xfrm>
            <a:off x="600116" y="24457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89686F7-2497-4469-82D5-97564EC7885C}" type="slidenum">
              <a:rPr lang="en-US" sz="14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fld>
            <a:endParaRPr lang="ru-RU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986E42F-C811-4913-9159-A2296D5035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8589"/>
          <a:stretch/>
        </p:blipFill>
        <p:spPr>
          <a:xfrm>
            <a:off x="4592765" y="1331456"/>
            <a:ext cx="6301207" cy="684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115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87F6F4-3E08-9CA9-878F-C90083D41B41}"/>
              </a:ext>
            </a:extLst>
          </p:cNvPr>
          <p:cNvSpPr txBox="1"/>
          <p:nvPr/>
        </p:nvSpPr>
        <p:spPr>
          <a:xfrm>
            <a:off x="1042988" y="1116013"/>
            <a:ext cx="6455742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825500"/>
            <a:r>
              <a:rPr lang="ru-RU" sz="2800" b="1" dirty="0">
                <a:solidFill>
                  <a:srgbClr val="BE003E"/>
                </a:solidFill>
                <a:latin typeface="Arial"/>
                <a:cs typeface="Arial"/>
              </a:rPr>
              <a:t>Виды информации (по назначению)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4D925-F08B-D8B4-8DC2-EFF70BD6C46C}"/>
              </a:ext>
            </a:extLst>
          </p:cNvPr>
          <p:cNvSpPr txBox="1"/>
          <p:nvPr/>
        </p:nvSpPr>
        <p:spPr>
          <a:xfrm>
            <a:off x="1042988" y="2318014"/>
            <a:ext cx="6455742" cy="215443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Информацию классифицируют и по её целевому назначению.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Назначение (цель): научная, образовательная, развлекательная, управленческая, массовая (СМИ), личная.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47C652-AB45-4ADB-9C54-E611BE0CEAD0}"/>
              </a:ext>
            </a:extLst>
          </p:cNvPr>
          <p:cNvSpPr txBox="1"/>
          <p:nvPr/>
        </p:nvSpPr>
        <p:spPr>
          <a:xfrm>
            <a:off x="600116" y="24457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89686F7-2497-4469-82D5-97564EC7885C}" type="slidenum">
              <a:rPr lang="en-US" sz="14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fld>
            <a:endParaRPr lang="ru-RU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BFF3211-4D31-4327-A5B3-512FDF17C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8300" y="1871598"/>
            <a:ext cx="9509062" cy="633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806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87F6F4-3E08-9CA9-878F-C90083D41B41}"/>
              </a:ext>
            </a:extLst>
          </p:cNvPr>
          <p:cNvSpPr txBox="1"/>
          <p:nvPr/>
        </p:nvSpPr>
        <p:spPr>
          <a:xfrm>
            <a:off x="1042988" y="1116013"/>
            <a:ext cx="10659649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825500"/>
            <a:r>
              <a:rPr lang="ru-RU" sz="2800" b="1" dirty="0">
                <a:solidFill>
                  <a:srgbClr val="BE003E"/>
                </a:solidFill>
                <a:latin typeface="Arial"/>
                <a:cs typeface="Arial"/>
              </a:rPr>
              <a:t>Роль информации в жизни личности (познание и развитие)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4D925-F08B-D8B4-8DC2-EFF70BD6C46C}"/>
              </a:ext>
            </a:extLst>
          </p:cNvPr>
          <p:cNvSpPr txBox="1"/>
          <p:nvPr/>
        </p:nvSpPr>
        <p:spPr>
          <a:xfrm>
            <a:off x="1042988" y="2318014"/>
            <a:ext cx="5935328" cy="138499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Для человека информация – главный источник знаний об окружающем мире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В жизни личности: познание мира, обучение, принятие решений, саморазвитие.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47C652-AB45-4ADB-9C54-E611BE0CEAD0}"/>
              </a:ext>
            </a:extLst>
          </p:cNvPr>
          <p:cNvSpPr txBox="1"/>
          <p:nvPr/>
        </p:nvSpPr>
        <p:spPr>
          <a:xfrm>
            <a:off x="600116" y="24457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89686F7-2497-4469-82D5-97564EC7885C}" type="slidenum">
              <a:rPr lang="en-US" sz="14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fld>
            <a:endParaRPr lang="ru-RU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B1CF954-BDAF-47CA-8E9F-8C946A7D44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5738" y="1957137"/>
            <a:ext cx="4700337" cy="4700337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7FFE559-DA80-4276-AE83-475FC88973B1}"/>
              </a:ext>
            </a:extLst>
          </p:cNvPr>
          <p:cNvSpPr/>
          <p:nvPr/>
        </p:nvSpPr>
        <p:spPr>
          <a:xfrm>
            <a:off x="7110248" y="2585545"/>
            <a:ext cx="1340069" cy="11174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8C3687AE-D0E1-44C7-AF8E-92D05C041178}"/>
              </a:ext>
            </a:extLst>
          </p:cNvPr>
          <p:cNvSpPr/>
          <p:nvPr/>
        </p:nvSpPr>
        <p:spPr>
          <a:xfrm>
            <a:off x="9816661" y="2663524"/>
            <a:ext cx="1340069" cy="11174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6982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87F6F4-3E08-9CA9-878F-C90083D41B41}"/>
              </a:ext>
            </a:extLst>
          </p:cNvPr>
          <p:cNvSpPr txBox="1"/>
          <p:nvPr/>
        </p:nvSpPr>
        <p:spPr>
          <a:xfrm>
            <a:off x="1042988" y="1116013"/>
            <a:ext cx="5318764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825500"/>
            <a:r>
              <a:rPr lang="ru-RU" sz="2800" b="1" dirty="0">
                <a:solidFill>
                  <a:srgbClr val="BE003E"/>
                </a:solidFill>
                <a:latin typeface="Arial"/>
                <a:cs typeface="Arial"/>
              </a:rPr>
              <a:t>Роль информации в общении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4D925-F08B-D8B4-8DC2-EFF70BD6C46C}"/>
              </a:ext>
            </a:extLst>
          </p:cNvPr>
          <p:cNvSpPr txBox="1"/>
          <p:nvPr/>
        </p:nvSpPr>
        <p:spPr>
          <a:xfrm>
            <a:off x="1042988" y="2318014"/>
            <a:ext cx="5614486" cy="169277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Информация необходима для общения и взаимодействия между людьми.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Коммуникация: обмен идеями, мнениями и опытом через речь, письмо, интернет и СМИ.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47C652-AB45-4ADB-9C54-E611BE0CEAD0}"/>
              </a:ext>
            </a:extLst>
          </p:cNvPr>
          <p:cNvSpPr txBox="1"/>
          <p:nvPr/>
        </p:nvSpPr>
        <p:spPr>
          <a:xfrm>
            <a:off x="600116" y="24457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89686F7-2497-4469-82D5-97564EC7885C}" type="slidenum">
              <a:rPr lang="en-US" sz="14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fld>
            <a:endParaRPr lang="ru-RU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55C58F4-1834-488D-A9F1-BF696B830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1752" y="1331456"/>
            <a:ext cx="5005137" cy="5005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428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87F6F4-3E08-9CA9-878F-C90083D41B41}"/>
              </a:ext>
            </a:extLst>
          </p:cNvPr>
          <p:cNvSpPr txBox="1"/>
          <p:nvPr/>
        </p:nvSpPr>
        <p:spPr>
          <a:xfrm>
            <a:off x="1042989" y="1116013"/>
            <a:ext cx="6849728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25500"/>
            <a:r>
              <a:rPr lang="ru-RU" sz="2800" b="1" dirty="0">
                <a:solidFill>
                  <a:srgbClr val="BE003E"/>
                </a:solidFill>
                <a:latin typeface="Arial"/>
                <a:cs typeface="Arial"/>
              </a:rPr>
              <a:t>Значение информации для общества (культура и образование)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4D925-F08B-D8B4-8DC2-EFF70BD6C46C}"/>
              </a:ext>
            </a:extLst>
          </p:cNvPr>
          <p:cNvSpPr txBox="1"/>
          <p:nvPr/>
        </p:nvSpPr>
        <p:spPr>
          <a:xfrm>
            <a:off x="1042989" y="2879487"/>
            <a:ext cx="9191875" cy="138499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В обществе информация выступает фундаментом культуры и образования.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Общество и культура: основа образования, науки, искусств. Формирует мировоззрение и духовные ценности.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47C652-AB45-4ADB-9C54-E611BE0CEAD0}"/>
              </a:ext>
            </a:extLst>
          </p:cNvPr>
          <p:cNvSpPr txBox="1"/>
          <p:nvPr/>
        </p:nvSpPr>
        <p:spPr>
          <a:xfrm>
            <a:off x="600116" y="24457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89686F7-2497-4469-82D5-97564EC7885C}" type="slidenum">
              <a:rPr lang="en-US" sz="14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</a:t>
            </a:fld>
            <a:endParaRPr lang="ru-RU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422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87F6F4-3E08-9CA9-878F-C90083D41B41}"/>
              </a:ext>
            </a:extLst>
          </p:cNvPr>
          <p:cNvSpPr txBox="1"/>
          <p:nvPr/>
        </p:nvSpPr>
        <p:spPr>
          <a:xfrm>
            <a:off x="1042988" y="1116013"/>
            <a:ext cx="7629781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825500"/>
            <a:r>
              <a:rPr lang="ru-RU" sz="2800" b="1" dirty="0">
                <a:solidFill>
                  <a:srgbClr val="BE003E"/>
                </a:solidFill>
                <a:latin typeface="Arial"/>
                <a:cs typeface="Arial"/>
              </a:rPr>
              <a:t>Значение информации в экономике и СМИ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4D925-F08B-D8B4-8DC2-EFF70BD6C46C}"/>
              </a:ext>
            </a:extLst>
          </p:cNvPr>
          <p:cNvSpPr txBox="1"/>
          <p:nvPr/>
        </p:nvSpPr>
        <p:spPr>
          <a:xfrm>
            <a:off x="1042988" y="2318014"/>
            <a:ext cx="6432633" cy="261610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Экономика: информация как ресурс (информационные технологии, электронная коммерция).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СМИ: донесение новостей и аналитики, массовая осведомленность.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47C652-AB45-4ADB-9C54-E611BE0CEAD0}"/>
              </a:ext>
            </a:extLst>
          </p:cNvPr>
          <p:cNvSpPr txBox="1"/>
          <p:nvPr/>
        </p:nvSpPr>
        <p:spPr>
          <a:xfrm>
            <a:off x="600116" y="24457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89686F7-2497-4469-82D5-97564EC7885C}" type="slidenum">
              <a:rPr lang="en-US" sz="14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</a:t>
            </a:fld>
            <a:endParaRPr lang="ru-RU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02973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1241</TotalTime>
  <Words>1360</Words>
  <Application>Microsoft Office PowerPoint</Application>
  <PresentationFormat>Произвольный</PresentationFormat>
  <Paragraphs>90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Sokolov</cp:lastModifiedBy>
  <cp:revision>180</cp:revision>
  <cp:lastPrinted>2023-11-28T14:29:46Z</cp:lastPrinted>
  <dcterms:created xsi:type="dcterms:W3CDTF">2022-10-16T16:54:41Z</dcterms:created>
  <dcterms:modified xsi:type="dcterms:W3CDTF">2025-12-17T16:48:43Z</dcterms:modified>
</cp:coreProperties>
</file>

<file path=docProps/thumbnail.jpeg>
</file>